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92" r:id="rId3"/>
    <p:sldId id="318" r:id="rId4"/>
    <p:sldId id="294" r:id="rId5"/>
    <p:sldId id="265" r:id="rId6"/>
    <p:sldId id="291" r:id="rId7"/>
    <p:sldId id="319" r:id="rId8"/>
    <p:sldId id="320" r:id="rId9"/>
    <p:sldId id="321" r:id="rId10"/>
    <p:sldId id="297" r:id="rId11"/>
    <p:sldId id="317" r:id="rId12"/>
    <p:sldId id="28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3E01031-D7D2-479D-A457-F1D3B5339DB3}">
          <p14:sldIdLst>
            <p14:sldId id="256"/>
            <p14:sldId id="292"/>
            <p14:sldId id="318"/>
            <p14:sldId id="294"/>
            <p14:sldId id="265"/>
            <p14:sldId id="291"/>
            <p14:sldId id="319"/>
            <p14:sldId id="320"/>
            <p14:sldId id="321"/>
            <p14:sldId id="297"/>
            <p14:sldId id="317"/>
            <p14:sldId id="28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666699"/>
    <a:srgbClr val="F4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29" autoAdjust="0"/>
    <p:restoredTop sz="97820" autoAdjust="0"/>
  </p:normalViewPr>
  <p:slideViewPr>
    <p:cSldViewPr>
      <p:cViewPr varScale="1">
        <p:scale>
          <a:sx n="72" d="100"/>
          <a:sy n="72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КВАЛИФИКАЦИОННЫЕ КАТЕГОРИИ</a:t>
            </a:r>
            <a:endParaRPr lang="ru-RU" sz="14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5391777456825784"/>
          <c:y val="1.9438831484955173E-2"/>
        </c:manualLayout>
      </c:layout>
      <c:overlay val="1"/>
      <c:spPr>
        <a:solidFill>
          <a:schemeClr val="bg1"/>
        </a:solidFill>
        <a:ln>
          <a:solidFill>
            <a:srgbClr val="993366"/>
          </a:solidFill>
        </a:ln>
      </c:spPr>
    </c:title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019051967898836"/>
          <c:y val="9.7353815962959597E-2"/>
          <c:w val="0.76398632621873264"/>
          <c:h val="0.746033523574889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Высшая  квал. Кат</c:v>
                </c:pt>
                <c:pt idx="1">
                  <c:v>1 квал. Кат.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1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666699"/>
                </a:solidFill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ПЕДАГОГИЧЕСКИЙ</a:t>
            </a:r>
            <a:r>
              <a:rPr lang="ru-RU" sz="1400" baseline="0" dirty="0" smtClean="0">
                <a:solidFill>
                  <a:srgbClr val="002060"/>
                </a:solidFill>
              </a:rPr>
              <a:t> СТАЖ</a:t>
            </a:r>
            <a:endParaRPr lang="ru-RU" sz="14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5265399906971314"/>
          <c:y val="2.231658706626093E-2"/>
        </c:manualLayout>
      </c:layout>
      <c:overlay val="1"/>
      <c:spPr>
        <a:solidFill>
          <a:schemeClr val="bg1"/>
        </a:solidFill>
        <a:ln>
          <a:solidFill>
            <a:srgbClr val="993366"/>
          </a:solidFill>
        </a:ln>
      </c:spPr>
    </c:title>
    <c:autoTitleDeleted val="0"/>
    <c:view3D>
      <c:rotX val="6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979798821533696E-2"/>
          <c:y val="0.15375344979756558"/>
          <c:w val="0.94076171170195466"/>
          <c:h val="0.846246550202434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 5 лет</c:v>
                </c:pt>
                <c:pt idx="1">
                  <c:v>до 15 лет</c:v>
                </c:pt>
                <c:pt idx="2">
                  <c:v>до 20 лет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0.33300000000000002</c:v>
                </c:pt>
                <c:pt idx="1">
                  <c:v>0.33300000000000002</c:v>
                </c:pt>
                <c:pt idx="2">
                  <c:v>0.33300000000000002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1"/>
      <c:txPr>
        <a:bodyPr/>
        <a:lstStyle/>
        <a:p>
          <a:pPr>
            <a:defRPr sz="1600" b="1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666699"/>
                </a:solidFill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ОБРАЗОВАНИЕ</a:t>
            </a:r>
            <a:endParaRPr lang="ru-RU" sz="14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5265399906971314"/>
          <c:y val="2.231658706626093E-2"/>
        </c:manualLayout>
      </c:layout>
      <c:overlay val="1"/>
      <c:spPr>
        <a:solidFill>
          <a:schemeClr val="bg1"/>
        </a:solidFill>
        <a:ln>
          <a:solidFill>
            <a:srgbClr val="993366"/>
          </a:solidFill>
        </a:ln>
      </c:spPr>
    </c:title>
    <c:autoTitleDeleted val="0"/>
    <c:view3D>
      <c:rotX val="6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979798821533696E-2"/>
          <c:y val="0.15375344979756558"/>
          <c:w val="0.94076171170195466"/>
          <c:h val="0.846246550202434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Среднее спец.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 formatCode="0.00%">
                  <c:v>0.33</c:v>
                </c:pt>
                <c:pt idx="1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1"/>
      <c:txPr>
        <a:bodyPr/>
        <a:lstStyle/>
        <a:p>
          <a:pPr>
            <a:defRPr sz="1600" b="1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1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0.26923</cdr:x>
      <cdr:y>0.78571</cdr:y>
    </cdr:from>
    <cdr:to>
      <cdr:x>0.73077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8112" y="2376264"/>
          <a:ext cx="172819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1A45D-DC84-4707-9353-A921133AA881}" type="datetimeFigureOut">
              <a:rPr lang="ru-RU" smtClean="0"/>
              <a:pPr/>
              <a:t>пн 25.12.23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B9C26-99A7-424B-95AD-6990D5338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33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25.12.23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25.12.23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25.12.23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25.12.23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25.12.23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25.12.23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25.12.23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25.12.23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25.12.23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25.12.23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25.12.23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пн 25.12.23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света\Desktop\4753818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71470" y="-24"/>
            <a:ext cx="921547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12037" y="369547"/>
            <a:ext cx="5580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cs typeface="Times New Roman" pitchFamily="18" charset="0"/>
              </a:rPr>
              <a:t>МУНИЦИПАЛЬНОЕ БЮДЖЕТНОЕ ДОШКОЛЬНОЕ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bg1"/>
                </a:solidFill>
                <a:cs typeface="Times New Roman" pitchFamily="18" charset="0"/>
              </a:rPr>
              <a:t>ОБРАЗОВАТЕЛЬНОЕ </a:t>
            </a:r>
            <a:r>
              <a:rPr lang="ru-RU" sz="2000" b="1" i="1" dirty="0" smtClean="0">
                <a:solidFill>
                  <a:schemeClr val="bg1"/>
                </a:solidFill>
                <a:cs typeface="Times New Roman" pitchFamily="18" charset="0"/>
              </a:rPr>
              <a:t>УЧРЕЖДЕНИЕ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chemeClr val="bg1"/>
                </a:solidFill>
                <a:cs typeface="Times New Roman" pitchFamily="18" charset="0"/>
              </a:rPr>
              <a:t>  ИЛЬИНСКИЙ </a:t>
            </a:r>
            <a:r>
              <a:rPr lang="ru-RU" sz="2000" b="1" i="1" dirty="0">
                <a:solidFill>
                  <a:schemeClr val="bg1"/>
                </a:solidFill>
                <a:cs typeface="Times New Roman" pitchFamily="18" charset="0"/>
              </a:rPr>
              <a:t>ДЕТСКИЙ </a:t>
            </a:r>
            <a:r>
              <a:rPr lang="ru-RU" sz="2000" b="1" i="1" dirty="0" smtClean="0">
                <a:solidFill>
                  <a:schemeClr val="bg1"/>
                </a:solidFill>
                <a:cs typeface="Times New Roman" pitchFamily="18" charset="0"/>
              </a:rPr>
              <a:t>САД</a:t>
            </a:r>
            <a:endParaRPr lang="ru-RU" sz="2000" b="1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3428976"/>
            <a:ext cx="6620348" cy="19389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ОТЧЕТ ПО ПРОГРАММЕ </a:t>
            </a:r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РАЗВИТИЯ на 2022-2026 год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(за 2023 год)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6215082"/>
            <a:ext cx="3621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      с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  <a:cs typeface="Times New Roman" pitchFamily="18" charset="0"/>
              </a:rPr>
              <a:t>Ильинское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2023</a:t>
            </a:r>
            <a:endParaRPr lang="ru-RU" sz="2400" dirty="0"/>
          </a:p>
        </p:txBody>
      </p:sp>
      <p:pic>
        <p:nvPicPr>
          <p:cNvPr id="11" name="Рисунок 10"/>
          <p:cNvPicPr/>
          <p:nvPr/>
        </p:nvPicPr>
        <p:blipFill>
          <a:blip r:embed="rId3" cstate="print">
            <a:duotone>
              <a:prstClr val="black"/>
              <a:srgbClr val="8064A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02" y="369547"/>
            <a:ext cx="1618238" cy="1619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36515263"/>
              </p:ext>
            </p:extLst>
          </p:nvPr>
        </p:nvGraphicFramePr>
        <p:xfrm>
          <a:off x="395536" y="1124744"/>
          <a:ext cx="374441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83172888"/>
              </p:ext>
            </p:extLst>
          </p:nvPr>
        </p:nvGraphicFramePr>
        <p:xfrm>
          <a:off x="1835696" y="4437112"/>
          <a:ext cx="5281282" cy="213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71600" y="205090"/>
            <a:ext cx="734481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666699"/>
                </a:solidFill>
                <a:latin typeface="+mj-lt"/>
                <a:cs typeface="Times New Roman" pitchFamily="18" charset="0"/>
              </a:rPr>
              <a:t>РАЗВИТИЕ КАДРОВОГО ПОТЕНЦИАЛА</a:t>
            </a:r>
            <a:endParaRPr lang="ru-RU" sz="2800" b="1" dirty="0">
              <a:solidFill>
                <a:srgbClr val="666699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963443017"/>
              </p:ext>
            </p:extLst>
          </p:nvPr>
        </p:nvGraphicFramePr>
        <p:xfrm>
          <a:off x="4283968" y="1131313"/>
          <a:ext cx="4860032" cy="244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3" descr="H:\аттестация руководителя\для презентации\презентация 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40768"/>
            <a:ext cx="3643338" cy="2371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аттестация руководителя\для презентации\презентация 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10" y="1340768"/>
            <a:ext cx="3481508" cy="2336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аттестация руководителя\для презентации\презентация 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9" y="4214818"/>
            <a:ext cx="3573733" cy="2385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аттестация руководителя\для презентации\презентация 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286256"/>
            <a:ext cx="3481508" cy="2385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аттестация руководителя\для презентации\презентация 0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714620"/>
            <a:ext cx="2918101" cy="2188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714348" y="65766"/>
            <a:ext cx="800105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ПРЕДМЕТНО-РАЗВИВАЮЩАЯ СРЕДА В ДОУ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0"/>
            <a:ext cx="88582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БЛАГОДАРЮ </a:t>
            </a:r>
          </a:p>
          <a:p>
            <a:pPr algn="ctr">
              <a:defRPr/>
            </a:pPr>
            <a:r>
              <a:rPr lang="ru-RU" sz="6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ЗА ВНИМАНИЕ</a:t>
            </a:r>
            <a:endParaRPr lang="ru-RU" sz="6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0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chemeClr val="bg1"/>
                </a:solidFill>
              </a:rPr>
              <a:t>Миссия детского сада</a:t>
            </a:r>
            <a:endParaRPr lang="ru-RU" sz="5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3008" y="1142984"/>
            <a:ext cx="7858148" cy="34152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Создание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условий, обеспечивающих высокое качество результатов образовательного процесса по формированию ключевых компетенций дошкольников, опираясь на личностно-ориентированную модель взаимодействия взрослого и ребенка с учетом его психофизиологических особенностей и индивидуальных способностей.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/>
            <a:endParaRPr lang="ru-RU" sz="2100" b="1" dirty="0" smtClean="0"/>
          </a:p>
          <a:p>
            <a:pPr algn="just">
              <a:buFont typeface="Wingdings" pitchFamily="2" charset="2"/>
              <a:buChar char="v"/>
            </a:pPr>
            <a:endParaRPr lang="ru-RU" sz="2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32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236222"/>
            <a:ext cx="7200800" cy="32553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Повышение качества образовательных 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здоровьеформирующих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услуг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организации, с учётом возрастных и индивидуальных особенностей детей.                                                             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2. Модернизация системы управления образовательной, инновационной и финансово-экономической деятельностью организации.                                 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Обеспечение доступности дошкольного образования, равных стартовых возможностей каждому ребёнку дошкольного возраста с учётом потребностей и возможностей социума.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52500" y="214290"/>
            <a:ext cx="8143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ЦЕЛЬ ПРОГРАММЫ</a:t>
            </a:r>
            <a:endParaRPr lang="ru-RU" sz="4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32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18001" y="1124744"/>
            <a:ext cx="7929618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marR="59690" lvl="0" indent="-342900" algn="just">
              <a:spcAft>
                <a:spcPts val="0"/>
              </a:spcAft>
              <a:buSzPts val="1200"/>
              <a:buFont typeface="Times New Roman"/>
              <a:buAutoNum type="arabicPeriod"/>
              <a:tabLst>
                <a:tab pos="518795" algn="l"/>
              </a:tabLst>
            </a:pPr>
            <a:r>
              <a:rPr lang="ru-RU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Модернизировать систему управления ДОУ в соответствии с</a:t>
            </a:r>
            <a:r>
              <a:rPr lang="ru-RU" spc="-285" dirty="0">
                <a:latin typeface="Times New Roman"/>
                <a:ea typeface="Times New Roman"/>
              </a:rPr>
              <a:t>  </a:t>
            </a:r>
            <a:r>
              <a:rPr lang="ru-RU" dirty="0">
                <a:latin typeface="Times New Roman"/>
                <a:ea typeface="Times New Roman"/>
              </a:rPr>
              <a:t>ФГОС ДО посредством внедрения в </a:t>
            </a:r>
            <a:r>
              <a:rPr lang="ru-RU" dirty="0" err="1">
                <a:latin typeface="Times New Roman"/>
                <a:ea typeface="Times New Roman"/>
              </a:rPr>
              <a:t>воспитательно</a:t>
            </a:r>
            <a:r>
              <a:rPr lang="ru-RU" dirty="0">
                <a:latin typeface="Times New Roman"/>
                <a:ea typeface="Times New Roman"/>
              </a:rPr>
              <a:t>-образовательный и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управленческий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процессы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современных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педагогических,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образовательных</a:t>
            </a:r>
            <a:r>
              <a:rPr lang="ru-RU" spc="-1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</a:t>
            </a:r>
            <a:r>
              <a:rPr lang="ru-RU" spc="1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информационных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технологий.</a:t>
            </a:r>
          </a:p>
          <a:p>
            <a:pPr marL="342900" marR="63500" lvl="0" indent="-342900" algn="just">
              <a:spcAft>
                <a:spcPts val="0"/>
              </a:spcAft>
              <a:buSzPts val="1200"/>
              <a:buFont typeface="Times New Roman"/>
              <a:buAutoNum type="arabicPeriod"/>
              <a:tabLst>
                <a:tab pos="518795" algn="l"/>
              </a:tabLst>
            </a:pPr>
            <a:r>
              <a:rPr lang="ru-RU" dirty="0">
                <a:latin typeface="Times New Roman"/>
                <a:ea typeface="Times New Roman"/>
              </a:rPr>
              <a:t>Обеспечить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безопасность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образовательной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среды,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способствующей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сохранению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укреплению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здоровья,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всех </a:t>
            </a:r>
            <a:r>
              <a:rPr lang="ru-RU" spc="-28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участников</a:t>
            </a:r>
            <a:r>
              <a:rPr lang="ru-RU" spc="-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образовательного процесса.</a:t>
            </a:r>
          </a:p>
          <a:p>
            <a:pPr marL="342900" marR="60325" lvl="0" indent="-342900" algn="just">
              <a:spcAft>
                <a:spcPts val="0"/>
              </a:spcAft>
              <a:buSzPts val="1200"/>
              <a:buFont typeface="Times New Roman"/>
              <a:buAutoNum type="arabicPeriod"/>
              <a:tabLst>
                <a:tab pos="518795" algn="l"/>
              </a:tabLst>
            </a:pPr>
            <a:r>
              <a:rPr lang="ru-RU" dirty="0">
                <a:latin typeface="Times New Roman"/>
                <a:ea typeface="Times New Roman"/>
              </a:rPr>
              <a:t>Совершенствовать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предметно-развивающую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среду,</a:t>
            </a:r>
            <a:r>
              <a:rPr lang="ru-RU" spc="-28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способствующую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формированию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общей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культуры,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развитию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физических,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интеллектуальных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личностных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качеств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воспитанников.</a:t>
            </a:r>
          </a:p>
          <a:p>
            <a:pPr marL="342900" marR="60960" lvl="0" indent="-342900" algn="just">
              <a:spcAft>
                <a:spcPts val="0"/>
              </a:spcAft>
              <a:buSzPts val="1200"/>
              <a:buFont typeface="Times New Roman"/>
              <a:buAutoNum type="arabicPeriod"/>
              <a:tabLst>
                <a:tab pos="518795" algn="l"/>
              </a:tabLst>
            </a:pPr>
            <a:r>
              <a:rPr lang="ru-RU" dirty="0">
                <a:latin typeface="Times New Roman"/>
                <a:ea typeface="Times New Roman"/>
              </a:rPr>
              <a:t>Обеспечивать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условия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для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роста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профессиональной</a:t>
            </a:r>
            <a:r>
              <a:rPr lang="ru-RU" spc="-28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компетентности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педагогических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работников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соответствии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Профессиональным</a:t>
            </a:r>
            <a:r>
              <a:rPr lang="ru-RU" spc="-1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стандартом.</a:t>
            </a:r>
          </a:p>
          <a:p>
            <a:pPr marL="342900" marR="63500" lvl="0" indent="-342900" algn="just">
              <a:spcAft>
                <a:spcPts val="0"/>
              </a:spcAft>
              <a:buSzPts val="1200"/>
              <a:buFont typeface="Times New Roman"/>
              <a:buAutoNum type="arabicPeriod"/>
              <a:tabLst>
                <a:tab pos="518795" algn="l"/>
              </a:tabLst>
            </a:pPr>
            <a:r>
              <a:rPr lang="ru-RU" dirty="0">
                <a:latin typeface="Times New Roman"/>
                <a:ea typeface="Times New Roman"/>
              </a:rPr>
              <a:t>Повышать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эффективность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использования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средств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информатизации</a:t>
            </a:r>
            <a:r>
              <a:rPr lang="ru-RU" spc="-1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</a:t>
            </a:r>
            <a:r>
              <a:rPr lang="ru-RU" spc="-5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воспитательно</a:t>
            </a:r>
            <a:r>
              <a:rPr lang="ru-RU" dirty="0">
                <a:latin typeface="Times New Roman"/>
                <a:ea typeface="Times New Roman"/>
              </a:rPr>
              <a:t>-образовательном</a:t>
            </a:r>
            <a:r>
              <a:rPr lang="ru-RU" spc="-1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процессе.</a:t>
            </a:r>
          </a:p>
          <a:p>
            <a:pPr marL="342900" marR="63500" lvl="0" indent="-342900" algn="just">
              <a:spcAft>
                <a:spcPts val="0"/>
              </a:spcAft>
              <a:buSzPts val="1200"/>
              <a:buFont typeface="Times New Roman"/>
              <a:buAutoNum type="arabicPeriod"/>
              <a:tabLst>
                <a:tab pos="518795" algn="l"/>
              </a:tabLst>
            </a:pPr>
            <a:r>
              <a:rPr lang="ru-RU" dirty="0">
                <a:latin typeface="Times New Roman"/>
                <a:ea typeface="Times New Roman"/>
              </a:rPr>
              <a:t>Совершенствовать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содержание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и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формы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взаимодействия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детского сада и семьи с учетом индивидуальных особенностей и</a:t>
            </a:r>
            <a:r>
              <a:rPr lang="ru-RU" spc="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потребностей</a:t>
            </a:r>
            <a:r>
              <a:rPr lang="ru-RU" spc="-5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родителей воспитанников.</a:t>
            </a:r>
          </a:p>
          <a:p>
            <a:pPr eaLnBrk="0" hangingPunct="0"/>
            <a:endParaRPr lang="ru-RU" sz="16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8694" y="188640"/>
            <a:ext cx="7715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ЗАДАЧИ ПРОГРАММЫ</a:t>
            </a:r>
            <a:endParaRPr lang="ru-RU" sz="4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0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ЭТАПЫ РЕАЛИЗАЦИИ</a:t>
            </a:r>
            <a:endParaRPr lang="ru-RU" sz="5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" name="Группа 9"/>
          <p:cNvGrpSpPr>
            <a:grpSpLocks/>
          </p:cNvGrpSpPr>
          <p:nvPr/>
        </p:nvGrpSpPr>
        <p:grpSpPr bwMode="auto">
          <a:xfrm>
            <a:off x="1309671" y="1000108"/>
            <a:ext cx="904876" cy="1714512"/>
            <a:chOff x="0" y="1787"/>
            <a:chExt cx="905537" cy="1293622"/>
          </a:xfrm>
        </p:grpSpPr>
        <p:sp>
          <p:nvSpPr>
            <p:cNvPr id="10" name="Нашивка 9"/>
            <p:cNvSpPr/>
            <p:nvPr/>
          </p:nvSpPr>
          <p:spPr>
            <a:xfrm rot="5400000">
              <a:off x="-194042" y="195830"/>
              <a:ext cx="1293622" cy="905536"/>
            </a:xfrm>
            <a:prstGeom prst="chevr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0" y="260511"/>
              <a:ext cx="905536" cy="581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этап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57422" y="1214422"/>
            <a:ext cx="6500858" cy="221599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Разработка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документов, направленных на методическое, кадровое и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информационное развитие образовательной организации, проведение промежуточного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мониторинга реализации программы.                         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142852"/>
            <a:ext cx="81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РЕЗУЛЬТАТИВНОСТЬ РЕАЛИЗАЦИИ ПРОГРАММЫ</a:t>
            </a:r>
            <a:endParaRPr lang="ru-RU" sz="3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390613"/>
            <a:ext cx="7812930" cy="47320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Мероприятия по организации </a:t>
            </a:r>
            <a:r>
              <a:rPr lang="ru-RU" sz="1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здоровьесберегающей</a:t>
            </a:r>
            <a:r>
              <a:rPr lang="ru-RU" sz="1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sz="1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здоровьеформирующей</a:t>
            </a:r>
            <a:r>
              <a:rPr lang="ru-RU" sz="1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деятельности</a:t>
            </a:r>
            <a:endParaRPr lang="ru-RU" sz="1400" b="1" u="sng" dirty="0">
              <a:solidFill>
                <a:srgbClr val="000000"/>
              </a:solidFill>
              <a:latin typeface="Times New Roman"/>
              <a:ea typeface="Times New Roman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Мониторинг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качества </a:t>
            </a:r>
            <a:r>
              <a:rPr lang="ru-RU" sz="1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здоровьесберегающей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ru-RU" sz="1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здоровьеформирующей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деятельности в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учреждении.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</a:p>
          <a:p>
            <a:pPr algn="just">
              <a:spcAft>
                <a:spcPts val="100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Создание условий для оптимизации системы физкультурно-оздоровительной работы в детском саду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Создана</a:t>
            </a:r>
            <a:r>
              <a:rPr lang="x-none" sz="1200" spc="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комплексная</a:t>
            </a:r>
            <a:r>
              <a:rPr lang="x-none" sz="1200" spc="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система</a:t>
            </a:r>
            <a:r>
              <a:rPr lang="x-none" sz="1200" spc="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физкультурно</a:t>
            </a:r>
            <a:r>
              <a:rPr lang="x-none" sz="1200" spc="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–</a:t>
            </a:r>
            <a:r>
              <a:rPr lang="x-none" sz="1200" spc="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оздоровительной</a:t>
            </a:r>
            <a:r>
              <a:rPr lang="x-none" sz="1200" spc="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работы</a:t>
            </a:r>
            <a:r>
              <a:rPr lang="x-none" sz="1200" spc="-1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с</a:t>
            </a:r>
            <a:r>
              <a:rPr lang="x-none" sz="1200" spc="-1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детьми,</a:t>
            </a:r>
            <a:r>
              <a:rPr lang="x-none" sz="1200" spc="-10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в</a:t>
            </a:r>
            <a:r>
              <a:rPr lang="x-none" sz="1200" spc="-1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основу</a:t>
            </a:r>
            <a:r>
              <a:rPr lang="x-none" sz="1200" spc="-3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которой</a:t>
            </a:r>
            <a:r>
              <a:rPr lang="x-none" sz="1200" spc="-10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легли</a:t>
            </a:r>
            <a:r>
              <a:rPr lang="x-none" sz="1200" spc="-5">
                <a:latin typeface="Times New Roman"/>
                <a:ea typeface="Times New Roman"/>
              </a:rPr>
              <a:t> </a:t>
            </a:r>
            <a:r>
              <a:rPr lang="x-none" sz="1200">
                <a:latin typeface="Times New Roman"/>
                <a:ea typeface="Times New Roman"/>
              </a:rPr>
              <a:t>здоровьесберегающие </a:t>
            </a:r>
            <a:r>
              <a:rPr lang="x-none" sz="1200">
                <a:latin typeface="Times New Roman"/>
                <a:ea typeface="Times New Roman"/>
              </a:rPr>
              <a:t>педагогические</a:t>
            </a:r>
            <a:r>
              <a:rPr lang="x-none" sz="1200" spc="-15">
                <a:latin typeface="Times New Roman"/>
                <a:ea typeface="Times New Roman"/>
              </a:rPr>
              <a:t> </a:t>
            </a:r>
            <a:r>
              <a:rPr lang="x-none" sz="1200" smtClean="0">
                <a:latin typeface="Times New Roman"/>
                <a:ea typeface="Times New Roman"/>
              </a:rPr>
              <a:t>технологии</a:t>
            </a:r>
            <a:r>
              <a:rPr lang="ru-RU" sz="1200" dirty="0">
                <a:latin typeface="Times New Roman"/>
                <a:ea typeface="Times New Roman"/>
              </a:rPr>
              <a:t>.</a:t>
            </a:r>
            <a:endParaRPr lang="ru-RU" sz="12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3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Создание условий для осуществления в детском саду работы по профилактике заболеваний, пропаганде здорового образа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жизни.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Имеются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спортивное оборудование, площадка для занятия физкультурой.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4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Совершенствование системы мониторинга качества </a:t>
            </a:r>
            <a:r>
              <a:rPr lang="ru-RU" sz="1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здоровьесберегающей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</a:t>
            </a:r>
            <a:r>
              <a:rPr lang="ru-RU" sz="12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здоровьеформирующей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деятельности учреждения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Мониторинг </a:t>
            </a:r>
            <a:r>
              <a:rPr lang="ru-RU" sz="1200" dirty="0" err="1">
                <a:solidFill>
                  <a:srgbClr val="000000"/>
                </a:solidFill>
                <a:latin typeface="Times New Roman"/>
                <a:ea typeface="Times New Roman"/>
              </a:rPr>
              <a:t>здоровьесберегающей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 и </a:t>
            </a:r>
            <a:r>
              <a:rPr lang="ru-RU" sz="1200" dirty="0" err="1">
                <a:solidFill>
                  <a:srgbClr val="000000"/>
                </a:solidFill>
                <a:latin typeface="Times New Roman"/>
                <a:ea typeface="Times New Roman"/>
              </a:rPr>
              <a:t>здоровьеформирующей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 деятельности детского сада и взаимодействия с социумом в вопросах поддержания и укрепления здоровья всех участников образовательного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процесса.</a:t>
            </a:r>
            <a:endParaRPr lang="ru-RU" sz="1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555857"/>
              </p:ext>
            </p:extLst>
          </p:nvPr>
        </p:nvGraphicFramePr>
        <p:xfrm>
          <a:off x="1619672" y="2191440"/>
          <a:ext cx="6120680" cy="7606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96169"/>
                <a:gridCol w="1984875"/>
                <a:gridCol w="2039636"/>
              </a:tblGrid>
              <a:tr h="265309">
                <a:tc>
                  <a:txBody>
                    <a:bodyPr/>
                    <a:lstStyle/>
                    <a:p>
                      <a:pPr marL="24765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r>
                        <a:rPr lang="ru-RU" sz="1200" b="1" spc="-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здоровья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19100" marR="41910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2020-2021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19100" marR="41910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2022-2023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19758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Первая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58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Вторая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3225" marR="40068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3225" marR="40068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758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Третья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3225" marR="40068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3225" marR="40068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396624"/>
              </p:ext>
            </p:extLst>
          </p:nvPr>
        </p:nvGraphicFramePr>
        <p:xfrm>
          <a:off x="1619672" y="2998940"/>
          <a:ext cx="6122035" cy="5321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16760"/>
                <a:gridCol w="2086610"/>
                <a:gridCol w="2018665"/>
              </a:tblGrid>
              <a:tr h="174625">
                <a:tc gridSpan="3">
                  <a:txBody>
                    <a:bodyPr/>
                    <a:lstStyle/>
                    <a:p>
                      <a:pPr marL="374650" marR="37274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Пропущено ребенком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 болезни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74650" marR="37338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19100" marR="41910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374650" marR="37338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19100" marR="41910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2020-2021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19100" marR="41910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2022-2023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698500" marR="69405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142852"/>
            <a:ext cx="81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РЕЗУЛЬТАТИВНОСТЬ РЕАЛИЗАЦИИ ПРОГРАММЫ</a:t>
            </a:r>
            <a:endParaRPr lang="ru-RU" sz="3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390613"/>
            <a:ext cx="7812930" cy="37441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Мероприятия по улучшению кадрового </a:t>
            </a:r>
            <a:r>
              <a:rPr lang="ru-RU" sz="1400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состава</a:t>
            </a:r>
          </a:p>
          <a:p>
            <a:pPr marL="228600" indent="-2286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Анализ </a:t>
            </a: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актуального состояния кадровой обстановки в учреждении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Педагогическими кадрами Детский сад укомплектован согласно штатному расписанию. Образовательный процесс осуществляют 3 педагога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. Все педагоги  аттестованы, имеют курсовую подготовку.</a:t>
            </a:r>
            <a:endParaRPr lang="ru-RU" sz="12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Разработка комплексного поэтапного плана по повышению профессиональной компетентности педагогического и обслуживающего персонала в условиях реализации ФГОС ДО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/>
                <a:ea typeface="Calibri"/>
              </a:rPr>
              <a:t>Педагоги ДОУ имеют профессиональное образование, обладают соответствующей квалификацией, имеют стаж работы, необходимый для осуществления образовательной деятельности по реализуемым образовательным программам, и соответствующих требованиям статьи 46 Федерального закона № 273-ФЗ «Об образовании в Российской Федерации», а также требованиям федеральных государственных образовательных стандартов. 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Разработка стратегии повышения привлекательности учреждения для молодых специалистов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Пересмотр содержания Правил внутреннего трудового распорядка.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5. Создание условий для составления портфолио каждого педагога образовательного учреждения, как формы обобщения опыта педагогической деятельности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142852"/>
            <a:ext cx="81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РЕЗУЛЬТАТИВНОСТЬ РЕАЛИЗАЦИИ ПРОГРАММЫ</a:t>
            </a:r>
            <a:endParaRPr lang="ru-RU" sz="3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390613"/>
            <a:ext cx="7812930" cy="37441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u="sng" dirty="0">
                <a:latin typeface="Times New Roman"/>
                <a:ea typeface="Times New Roman"/>
                <a:cs typeface="Times New Roman"/>
              </a:rPr>
              <a:t>Мероприятия по материально-технической модернизации детского сада</a:t>
            </a:r>
            <a:endParaRPr lang="ru-RU" sz="1200" u="sng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Создание системы условий, обеспечивающей всю полноту развития детской деятельности и личности ребенка, включающей ряд базовых компонентов, необходимых для полноценного физического, эстетического, познавательного, речевого и социального развития детей.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Анализ степени удовлетворенности родителей качеством образовательных услуг, предоставляемых детским садом и повышение престижа дошкольного учреждения среди потенциальных потребителей образовательных услуг (в рамках социологического мониторинга):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 marL="342900" marR="1143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2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анкетирование</a:t>
            </a:r>
            <a:r>
              <a:rPr lang="en-US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1200" b="1" dirty="0"/>
          </a:p>
          <a:p>
            <a:pPr marL="342900" marR="1143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выпуск рекламных буклетов и информационных листовок;</a:t>
            </a:r>
            <a:endParaRPr lang="ru-RU" sz="1200" b="1" dirty="0"/>
          </a:p>
          <a:p>
            <a:pPr marL="342900" marR="1143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US" sz="12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организация</a:t>
            </a:r>
            <a:r>
              <a:rPr lang="en-US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дней</a:t>
            </a:r>
            <a:r>
              <a:rPr lang="en-US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открытых</a:t>
            </a:r>
            <a:r>
              <a:rPr lang="en-US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дверей</a:t>
            </a:r>
            <a:r>
              <a:rPr lang="en-US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endParaRPr lang="ru-RU" sz="1200" b="1" dirty="0"/>
          </a:p>
          <a:p>
            <a:pPr marL="342900" marR="114300" lvl="0" indent="-342900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проведение досуговых и информационно-просветительских мероприятий для родителей;</a:t>
            </a:r>
            <a:endParaRPr lang="ru-RU" sz="1200" b="1" dirty="0"/>
          </a:p>
          <a:p>
            <a:pPr marL="342900" marR="1143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трансляция передового опыта детского сада через СМИ, сеть Интернет, </a:t>
            </a:r>
            <a:r>
              <a:rPr lang="ru-RU" sz="1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соцсети</a:t>
            </a: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3. Организация межведомственного взаимодействия с целью повышения качества работы с родителями. Заключение договоров о сотрудничестве и планов взаимодействия с филиалом  МБОУ </a:t>
            </a:r>
            <a:r>
              <a:rPr lang="ru-RU" sz="12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Ужовская</a:t>
            </a: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 средняя школа – Ильинской школой , сельской библиотекой и др. организациями.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142852"/>
            <a:ext cx="81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РЕЗУЛЬТАТИВНОСТЬ РЕАЛИЗАЦИИ ПРОГРАММЫ</a:t>
            </a:r>
            <a:endParaRPr lang="ru-RU" sz="3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390613"/>
            <a:ext cx="7812930" cy="28748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Мероприятия по актуализации локальных нормативных актов детского сада</a:t>
            </a:r>
            <a:endParaRPr lang="ru-RU" sz="1200" u="sng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Проведена ревизия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локальных нормативных актов детского сада и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внесены изменения.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Мероприятия по </a:t>
            </a:r>
            <a:r>
              <a:rPr lang="ru-RU" sz="1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цифровизации</a:t>
            </a:r>
            <a:r>
              <a:rPr lang="ru-RU" sz="1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детского </a:t>
            </a:r>
            <a:r>
              <a:rPr lang="ru-RU" sz="1400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сада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современных условиях первоочередным становится цифровое развитие педагога, который взаимодействует с детьми, совершенствование технической базы дошкольной организации для упрощения и повышения эффективности ее работы. В связи с этим детский сад планирует повысить квалификацию работников до декабря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2024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года.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72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1533</TotalTime>
  <Words>734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SAD IL</cp:lastModifiedBy>
  <cp:revision>89</cp:revision>
  <dcterms:modified xsi:type="dcterms:W3CDTF">2023-12-25T08:28:10Z</dcterms:modified>
</cp:coreProperties>
</file>